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Roboto Slab"/>
      <p:regular r:id="rId15"/>
    </p:embeddedFont>
    <p:embeddedFont>
      <p:font typeface="Roboto Slab"/>
      <p:regular r:id="rId16"/>
    </p:embeddedFont>
    <p:embeddedFont>
      <p:font typeface="Roboto"/>
      <p:regular r:id="rId17"/>
    </p:embeddedFont>
    <p:embeddedFont>
      <p:font typeface="Roboto"/>
      <p:regular r:id="rId18"/>
    </p:embeddedFont>
    <p:embeddedFont>
      <p:font typeface="Roboto"/>
      <p:regular r:id="rId19"/>
    </p:embeddedFont>
    <p:embeddedFont>
      <p:font typeface="Roboto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1120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Tipos de Inflación: Moderada, Galopante y Hiperinflación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777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Entender los diferentes tipos de inflación y sus causas y efectos es crucial para comprender la dinámica económica de un país y adoptar las medidas necesarias para mantener la estabilidad de precios.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838468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7A8AC8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07375" y="5971103"/>
            <a:ext cx="135731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hg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270040" y="5821561"/>
            <a:ext cx="209085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15213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por harry gomez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982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¿Qué es la Inflación?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023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5" name="Text 2"/>
          <p:cNvSpPr/>
          <p:nvPr/>
        </p:nvSpPr>
        <p:spPr>
          <a:xfrm>
            <a:off x="978813" y="2487335"/>
            <a:ext cx="14025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4023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Definición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2892743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inflación se refiere al aumento generalizado y sostenido de los precios de los bienes y servicios en una economía a lo largo del tiempo.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4023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9" name="Text 6"/>
          <p:cNvSpPr/>
          <p:nvPr/>
        </p:nvSpPr>
        <p:spPr>
          <a:xfrm>
            <a:off x="4846677" y="2487335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4023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Impacto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2892743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Afecta el poder adquisitivo de la población y la competitividad de las empresas, por lo que es un tema clave en la política económica.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55212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13" name="Text 10"/>
          <p:cNvSpPr/>
          <p:nvPr/>
        </p:nvSpPr>
        <p:spPr>
          <a:xfrm>
            <a:off x="957024" y="5637133"/>
            <a:ext cx="1837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5521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Medición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042541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 mide a través del Índice de Precios al Consumidor (IPC), que refleja la evolución de los precios de una canasta de bienes y servicios.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Inflación Moderada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Definición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inflación moderada se caracteriza por un aumento gradual y constante de los precios, normalmente entre 2% y 10% anual.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Causas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Puede deberse a factores como el crecimiento económico, el aumento de la demanda o el encarecimiento de los insumos.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Efectos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Tiende a ser manejable y no causa mayores distorsiones en la economía, aunque puede erosionar gradualmente el poder adquisitivo.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814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0689" y="3273028"/>
            <a:ext cx="8222456" cy="670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Causas de la Inflación Moderada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50689" y="4265057"/>
            <a:ext cx="6457355" cy="1579245"/>
          </a:xfrm>
          <a:prstGeom prst="roundRect">
            <a:avLst>
              <a:gd name="adj" fmla="val 2037"/>
            </a:avLst>
          </a:prstGeom>
          <a:solidFill>
            <a:srgbClr val="E9ECF2"/>
          </a:solidFill>
          <a:ln/>
        </p:spPr>
      </p:sp>
      <p:sp>
        <p:nvSpPr>
          <p:cNvPr id="5" name="Text 2"/>
          <p:cNvSpPr/>
          <p:nvPr/>
        </p:nvSpPr>
        <p:spPr>
          <a:xfrm>
            <a:off x="965121" y="4479488"/>
            <a:ext cx="3019901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Crecimiento Económico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65121" y="4943356"/>
            <a:ext cx="6028492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aumento de la actividad económica y el consumo genera presiones al alza sobre los precios.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422475" y="4265057"/>
            <a:ext cx="6457355" cy="1579245"/>
          </a:xfrm>
          <a:prstGeom prst="roundRect">
            <a:avLst>
              <a:gd name="adj" fmla="val 2037"/>
            </a:avLst>
          </a:prstGeom>
          <a:solidFill>
            <a:srgbClr val="E9ECF2"/>
          </a:solidFill>
          <a:ln/>
        </p:spPr>
      </p:sp>
      <p:sp>
        <p:nvSpPr>
          <p:cNvPr id="8" name="Text 5"/>
          <p:cNvSpPr/>
          <p:nvPr/>
        </p:nvSpPr>
        <p:spPr>
          <a:xfrm>
            <a:off x="7636907" y="4479488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Políticas Monetarias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636907" y="4943356"/>
            <a:ext cx="6028492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Una política monetaria expansiva, con bajas tasas de interés, puede impulsar la demanda y la inflación.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50689" y="6058733"/>
            <a:ext cx="6457355" cy="1579245"/>
          </a:xfrm>
          <a:prstGeom prst="roundRect">
            <a:avLst>
              <a:gd name="adj" fmla="val 2037"/>
            </a:avLst>
          </a:prstGeom>
          <a:solidFill>
            <a:srgbClr val="E9ECF2"/>
          </a:solidFill>
          <a:ln/>
        </p:spPr>
      </p:sp>
      <p:sp>
        <p:nvSpPr>
          <p:cNvPr id="11" name="Text 8"/>
          <p:cNvSpPr/>
          <p:nvPr/>
        </p:nvSpPr>
        <p:spPr>
          <a:xfrm>
            <a:off x="965121" y="6273165"/>
            <a:ext cx="3537109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Encarecimiento de Insumos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65121" y="6737033"/>
            <a:ext cx="6028492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aumento en los costos de producción, como materias primas o salarios, se traslada a los precios finales.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422475" y="6058733"/>
            <a:ext cx="6457355" cy="1579245"/>
          </a:xfrm>
          <a:prstGeom prst="roundRect">
            <a:avLst>
              <a:gd name="adj" fmla="val 2037"/>
            </a:avLst>
          </a:prstGeom>
          <a:solidFill>
            <a:srgbClr val="E9ECF2"/>
          </a:solidFill>
          <a:ln/>
        </p:spPr>
      </p:sp>
      <p:sp>
        <p:nvSpPr>
          <p:cNvPr id="14" name="Text 11"/>
          <p:cNvSpPr/>
          <p:nvPr/>
        </p:nvSpPr>
        <p:spPr>
          <a:xfrm>
            <a:off x="7636907" y="6273165"/>
            <a:ext cx="3471386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Expectativas Inflacionarias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7636907" y="6737033"/>
            <a:ext cx="6028492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 los agentes económicos anticipan que los precios van a subir, esto puede generar espirales inflacionarias.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Efectos de la Inflación Moderada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087041" y="2314932"/>
            <a:ext cx="30480" cy="5309949"/>
          </a:xfrm>
          <a:prstGeom prst="roundRect">
            <a:avLst>
              <a:gd name="adj" fmla="val 108513"/>
            </a:avLst>
          </a:prstGeom>
          <a:solidFill>
            <a:srgbClr val="CFD2D8"/>
          </a:solidFill>
          <a:ln/>
        </p:spPr>
      </p:sp>
      <p:sp>
        <p:nvSpPr>
          <p:cNvPr id="5" name="Shape 2"/>
          <p:cNvSpPr/>
          <p:nvPr/>
        </p:nvSpPr>
        <p:spPr>
          <a:xfrm>
            <a:off x="1319808" y="2795707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CFD2D8"/>
          </a:solidFill>
          <a:ln/>
        </p:spPr>
      </p:sp>
      <p:sp>
        <p:nvSpPr>
          <p:cNvPr id="6" name="Shape 3"/>
          <p:cNvSpPr/>
          <p:nvPr/>
        </p:nvSpPr>
        <p:spPr>
          <a:xfrm>
            <a:off x="854273" y="256293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7" name="Text 4"/>
          <p:cNvSpPr/>
          <p:nvPr/>
        </p:nvSpPr>
        <p:spPr>
          <a:xfrm>
            <a:off x="1034058" y="2645569"/>
            <a:ext cx="13632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314932" y="2535317"/>
            <a:ext cx="3839051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Erosión del Poder Adquisitivo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3149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inflación reduce gradualmente el valor real de los ingresos y ahorros de las personas.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19808" y="4639151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CFD2D8"/>
          </a:solidFill>
          <a:ln/>
        </p:spPr>
      </p:sp>
      <p:sp>
        <p:nvSpPr>
          <p:cNvPr id="11" name="Shape 8"/>
          <p:cNvSpPr/>
          <p:nvPr/>
        </p:nvSpPr>
        <p:spPr>
          <a:xfrm>
            <a:off x="854273" y="4406384"/>
            <a:ext cx="496014" cy="496014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12" name="Text 9"/>
          <p:cNvSpPr/>
          <p:nvPr/>
        </p:nvSpPr>
        <p:spPr>
          <a:xfrm>
            <a:off x="1010960" y="4489013"/>
            <a:ext cx="182642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2314932" y="4378762"/>
            <a:ext cx="3461861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Distorsiones en los Precios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3149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precios relativos se ven alterados, lo que afecta la asignación eficiente de recursos.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19808" y="6482596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CFD2D8"/>
          </a:solidFill>
          <a:ln/>
        </p:spPr>
      </p:sp>
      <p:sp>
        <p:nvSpPr>
          <p:cNvPr id="16" name="Shape 13"/>
          <p:cNvSpPr/>
          <p:nvPr/>
        </p:nvSpPr>
        <p:spPr>
          <a:xfrm>
            <a:off x="854273" y="624982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17" name="Text 14"/>
          <p:cNvSpPr/>
          <p:nvPr/>
        </p:nvSpPr>
        <p:spPr>
          <a:xfrm>
            <a:off x="1012984" y="6332458"/>
            <a:ext cx="178594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2314932" y="6222206"/>
            <a:ext cx="3439239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Pérdida de Competitividad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3149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inflación doméstica puede restar competitividad a las exportaciones de un país.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0770" y="530543"/>
            <a:ext cx="4817031" cy="602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Inflación Galopante</a:t>
            </a:r>
            <a:endParaRPr lang="en-US" sz="3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770" y="1421606"/>
            <a:ext cx="481608" cy="4816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60770" y="2095857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Altos Niveles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160770" y="2512457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inflación galopante se refiere a tasas de inflación muy elevadas, por encima del 50% anual.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770" y="3706773"/>
            <a:ext cx="481608" cy="4816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60770" y="4381024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Rápido Crecimiento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160770" y="4797623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 caracteriza por subidas de precios aceleradas y fuera de control en un corto período de tiempo.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770" y="5991939"/>
            <a:ext cx="481608" cy="4816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60770" y="6666190"/>
            <a:ext cx="2814638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Inestabilidad Económica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160770" y="7082790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 incertidumbre y distorsiones graves en la economía, afectando gravemente a la población.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Causas de la Inflación Galopante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4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540794"/>
            <a:ext cx="3862149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Exceso de Emisión Monetaria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1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financiamiento del gasto público a través de la impresión descontrolada de dinero.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4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4307919"/>
            <a:ext cx="3019425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Devaluación Cambiaria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1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pérdida de valor de la moneda nacional frente a otras divisas encarece las importaciones.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607504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Choques de Oferta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1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Eventos que reducen la oferta de bienes y servicios, como crisis de abastecimiento o desastres naturales.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999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Hiperinflación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48915"/>
            <a:ext cx="7556421" cy="3780711"/>
          </a:xfrm>
          <a:prstGeom prst="roundRect">
            <a:avLst>
              <a:gd name="adj" fmla="val 90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756535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2900243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Definición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2900243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Inflación extrema, con tasas superiores al 50% mensual.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3769757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3913465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Causas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3913465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Financiamiento monetario del déficit fiscal, colapso de la confianza en la moneda.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5145881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528959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Efectos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5289590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Caos económico, pérdida total del valor de la moneda, aguda escasez de bienes.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2024-11-04T13:22:32Z</dcterms:created>
  <dcterms:modified xsi:type="dcterms:W3CDTF">2024-11-04T13:22:32Z</dcterms:modified>
</cp:coreProperties>
</file>